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notesMasterIdLst>
    <p:notesMasterId r:id="rId18"/>
  </p:notesMasterIdLst>
  <p:handoutMasterIdLst>
    <p:handoutMasterId r:id="rId19"/>
  </p:handoutMasterIdLst>
  <p:sldIdLst>
    <p:sldId id="396" r:id="rId2"/>
    <p:sldId id="256" r:id="rId3"/>
    <p:sldId id="397" r:id="rId4"/>
    <p:sldId id="398" r:id="rId5"/>
    <p:sldId id="399" r:id="rId6"/>
    <p:sldId id="400" r:id="rId7"/>
    <p:sldId id="401" r:id="rId8"/>
    <p:sldId id="402" r:id="rId9"/>
    <p:sldId id="403" r:id="rId10"/>
    <p:sldId id="404" r:id="rId11"/>
    <p:sldId id="405" r:id="rId12"/>
    <p:sldId id="406" r:id="rId13"/>
    <p:sldId id="407" r:id="rId14"/>
    <p:sldId id="408" r:id="rId15"/>
    <p:sldId id="409" r:id="rId16"/>
    <p:sldId id="410"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6" autoAdjust="0"/>
    <p:restoredTop sz="94660"/>
  </p:normalViewPr>
  <p:slideViewPr>
    <p:cSldViewPr>
      <p:cViewPr varScale="1">
        <p:scale>
          <a:sx n="72" d="100"/>
          <a:sy n="72" d="100"/>
        </p:scale>
        <p:origin x="1398"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903" tIns="46452" rIns="92903" bIns="4645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2903" tIns="46452" rIns="92903" bIns="46452" rtlCol="0"/>
          <a:lstStyle>
            <a:lvl1pPr algn="r">
              <a:defRPr sz="1200"/>
            </a:lvl1pPr>
          </a:lstStyle>
          <a:p>
            <a:fld id="{B7F50CCB-94B1-4B0A-BCF8-2F96EF51A256}" type="datetimeFigureOut">
              <a:rPr lang="en-US" smtClean="0"/>
              <a:pPr/>
              <a:t>2/22/2024</a:t>
            </a:fld>
            <a:endParaRPr lang="en-US" dirty="0"/>
          </a:p>
        </p:txBody>
      </p:sp>
      <p:sp>
        <p:nvSpPr>
          <p:cNvPr id="4" name="Footer Placeholder 3"/>
          <p:cNvSpPr>
            <a:spLocks noGrp="1"/>
          </p:cNvSpPr>
          <p:nvPr>
            <p:ph type="ftr" sz="quarter" idx="2"/>
          </p:nvPr>
        </p:nvSpPr>
        <p:spPr>
          <a:xfrm>
            <a:off x="0" y="8842030"/>
            <a:ext cx="3043343" cy="465455"/>
          </a:xfrm>
          <a:prstGeom prst="rect">
            <a:avLst/>
          </a:prstGeom>
        </p:spPr>
        <p:txBody>
          <a:bodyPr vert="horz" lIns="92903" tIns="46452" rIns="92903" bIns="4645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2903" tIns="46452" rIns="92903" bIns="46452" rtlCol="0" anchor="b"/>
          <a:lstStyle>
            <a:lvl1pPr algn="r">
              <a:defRPr sz="1200"/>
            </a:lvl1pPr>
          </a:lstStyle>
          <a:p>
            <a:fld id="{881D7471-A358-48C3-BB75-EEB9B119FC1C}" type="slidenum">
              <a:rPr lang="en-US" smtClean="0"/>
              <a:pPr/>
              <a:t>‹#›</a:t>
            </a:fld>
            <a:endParaRPr lang="en-US" dirty="0"/>
          </a:p>
        </p:txBody>
      </p:sp>
    </p:spTree>
    <p:extLst>
      <p:ext uri="{BB962C8B-B14F-4D97-AF65-F5344CB8AC3E}">
        <p14:creationId xmlns:p14="http://schemas.microsoft.com/office/powerpoint/2010/main" val="2167600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903" tIns="46452" rIns="92903" bIns="4645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2903" tIns="46452" rIns="92903" bIns="46452" rtlCol="0"/>
          <a:lstStyle>
            <a:lvl1pPr algn="r">
              <a:defRPr sz="1200"/>
            </a:lvl1pPr>
          </a:lstStyle>
          <a:p>
            <a:fld id="{DA7D45CE-4BF1-4A82-95FA-9F2C00D45C33}" type="datetimeFigureOut">
              <a:rPr lang="en-US" smtClean="0"/>
              <a:pPr/>
              <a:t>2/22/2024</a:t>
            </a:fld>
            <a:endParaRPr lang="en-US" dirty="0"/>
          </a:p>
        </p:txBody>
      </p:sp>
      <p:sp>
        <p:nvSpPr>
          <p:cNvPr id="4" name="Slide Image Placeholder 3"/>
          <p:cNvSpPr>
            <a:spLocks noGrp="1" noRot="1" noChangeAspect="1"/>
          </p:cNvSpPr>
          <p:nvPr>
            <p:ph type="sldImg" idx="2"/>
          </p:nvPr>
        </p:nvSpPr>
        <p:spPr>
          <a:xfrm>
            <a:off x="1182688" y="696913"/>
            <a:ext cx="4657725" cy="3492500"/>
          </a:xfrm>
          <a:prstGeom prst="rect">
            <a:avLst/>
          </a:prstGeom>
          <a:noFill/>
          <a:ln w="12700">
            <a:solidFill>
              <a:prstClr val="black"/>
            </a:solidFill>
          </a:ln>
        </p:spPr>
        <p:txBody>
          <a:bodyPr vert="horz" lIns="92903" tIns="46452" rIns="92903" bIns="4645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2903" tIns="46452" rIns="92903" bIns="464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2903" tIns="46452" rIns="92903" bIns="4645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2903" tIns="46452" rIns="92903" bIns="46452" rtlCol="0" anchor="b"/>
          <a:lstStyle>
            <a:lvl1pPr algn="r">
              <a:defRPr sz="1200"/>
            </a:lvl1pPr>
          </a:lstStyle>
          <a:p>
            <a:fld id="{8E2FB70D-189E-4216-ADF0-8EDD1AE5ED33}" type="slidenum">
              <a:rPr lang="en-US" smtClean="0"/>
              <a:pPr/>
              <a:t>‹#›</a:t>
            </a:fld>
            <a:endParaRPr lang="en-US" dirty="0"/>
          </a:p>
        </p:txBody>
      </p:sp>
    </p:spTree>
    <p:extLst>
      <p:ext uri="{BB962C8B-B14F-4D97-AF65-F5344CB8AC3E}">
        <p14:creationId xmlns:p14="http://schemas.microsoft.com/office/powerpoint/2010/main" val="222607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B38C20D7-698E-4528-AFE4-38F6E054D6D5}"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E84A75-380D-49D2-A87F-182FC7068D9D}" type="slidenum">
              <a:rPr lang="en-US" smtClean="0"/>
              <a:t>‹#›</a:t>
            </a:fld>
            <a:endParaRPr lang="en-US" dirty="0"/>
          </a:p>
        </p:txBody>
      </p:sp>
      <p:pic>
        <p:nvPicPr>
          <p:cNvPr id="7" name="Picture 6">
            <a:extLst>
              <a:ext uri="{FF2B5EF4-FFF2-40B4-BE49-F238E27FC236}">
                <a16:creationId xmlns:a16="http://schemas.microsoft.com/office/drawing/2014/main" id="{1627E2C9-A112-2A38-DC67-9D3B9318A2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6096000"/>
            <a:ext cx="853440" cy="685800"/>
          </a:xfrm>
          <a:prstGeom prst="rect">
            <a:avLst/>
          </a:prstGeom>
        </p:spPr>
      </p:pic>
    </p:spTree>
    <p:extLst>
      <p:ext uri="{BB962C8B-B14F-4D97-AF65-F5344CB8AC3E}">
        <p14:creationId xmlns:p14="http://schemas.microsoft.com/office/powerpoint/2010/main" val="2791840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C20D7-698E-4528-AFE4-38F6E054D6D5}"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E84A75-380D-49D2-A87F-182FC7068D9D}" type="slidenum">
              <a:rPr lang="en-US" smtClean="0"/>
              <a:t>‹#›</a:t>
            </a:fld>
            <a:endParaRPr lang="en-US" dirty="0"/>
          </a:p>
        </p:txBody>
      </p:sp>
      <p:pic>
        <p:nvPicPr>
          <p:cNvPr id="7" name="Picture 6">
            <a:extLst>
              <a:ext uri="{FF2B5EF4-FFF2-40B4-BE49-F238E27FC236}">
                <a16:creationId xmlns:a16="http://schemas.microsoft.com/office/drawing/2014/main" id="{03F1DA6B-59C1-32BC-6481-04305F68B3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6096000"/>
            <a:ext cx="853440" cy="685800"/>
          </a:xfrm>
          <a:prstGeom prst="rect">
            <a:avLst/>
          </a:prstGeom>
        </p:spPr>
      </p:pic>
    </p:spTree>
    <p:extLst>
      <p:ext uri="{BB962C8B-B14F-4D97-AF65-F5344CB8AC3E}">
        <p14:creationId xmlns:p14="http://schemas.microsoft.com/office/powerpoint/2010/main" val="1356733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C20D7-698E-4528-AFE4-38F6E054D6D5}"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E84A75-380D-49D2-A87F-182FC7068D9D}" type="slidenum">
              <a:rPr lang="en-US" smtClean="0"/>
              <a:t>‹#›</a:t>
            </a:fld>
            <a:endParaRPr lang="en-US" dirty="0"/>
          </a:p>
        </p:txBody>
      </p:sp>
      <p:pic>
        <p:nvPicPr>
          <p:cNvPr id="7" name="Picture 6">
            <a:extLst>
              <a:ext uri="{FF2B5EF4-FFF2-40B4-BE49-F238E27FC236}">
                <a16:creationId xmlns:a16="http://schemas.microsoft.com/office/drawing/2014/main" id="{26B8AB6A-8B8D-9DE5-C9B2-B5329CCC4D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6096000"/>
            <a:ext cx="853440" cy="685800"/>
          </a:xfrm>
          <a:prstGeom prst="rect">
            <a:avLst/>
          </a:prstGeom>
        </p:spPr>
      </p:pic>
    </p:spTree>
    <p:extLst>
      <p:ext uri="{BB962C8B-B14F-4D97-AF65-F5344CB8AC3E}">
        <p14:creationId xmlns:p14="http://schemas.microsoft.com/office/powerpoint/2010/main" val="4120510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dirty="0"/>
              <a:t>Click to edit Master title style</a:t>
            </a:r>
          </a:p>
        </p:txBody>
      </p:sp>
      <p:sp>
        <p:nvSpPr>
          <p:cNvPr id="3" name="Text Placeholder 2"/>
          <p:cNvSpPr>
            <a:spLocks noGrp="1"/>
          </p:cNvSpPr>
          <p:nvPr>
            <p:ph type="body" sz="half" idx="1"/>
          </p:nvPr>
        </p:nvSpPr>
        <p:spPr>
          <a:xfrm>
            <a:off x="10668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p:cNvSpPr>
            <a:spLocks noGrp="1" noChangeArrowheads="1"/>
          </p:cNvSpPr>
          <p:nvPr>
            <p:ph type="dt" sz="half" idx="10"/>
          </p:nvPr>
        </p:nvSpPr>
        <p:spPr/>
        <p:txBody>
          <a:bodyPr/>
          <a:lstStyle>
            <a:lvl1pPr fontAlgn="auto">
              <a:spcBef>
                <a:spcPts val="0"/>
              </a:spcBef>
              <a:spcAft>
                <a:spcPts val="0"/>
              </a:spcAft>
              <a:defRPr>
                <a:ea typeface="+mn-ea"/>
              </a:defRPr>
            </a:lvl1pPr>
          </a:lstStyle>
          <a:p>
            <a:pPr>
              <a:defRPr/>
            </a:pPr>
            <a:endParaRPr lang="en-US" dirty="0"/>
          </a:p>
        </p:txBody>
      </p:sp>
      <p:sp>
        <p:nvSpPr>
          <p:cNvPr id="6" name="Rectangle 18"/>
          <p:cNvSpPr>
            <a:spLocks noGrp="1" noChangeArrowheads="1"/>
          </p:cNvSpPr>
          <p:nvPr>
            <p:ph type="ftr" sz="quarter" idx="11"/>
          </p:nvPr>
        </p:nvSpPr>
        <p:spPr/>
        <p:txBody>
          <a:bodyPr/>
          <a:lstStyle>
            <a:lvl1pPr>
              <a:defRPr/>
            </a:lvl1pPr>
          </a:lstStyle>
          <a:p>
            <a:pPr>
              <a:defRPr/>
            </a:pPr>
            <a:endParaRPr lang="en-US" dirty="0"/>
          </a:p>
        </p:txBody>
      </p:sp>
      <p:sp>
        <p:nvSpPr>
          <p:cNvPr id="7" name="Rectangle 19"/>
          <p:cNvSpPr>
            <a:spLocks noGrp="1" noChangeArrowheads="1"/>
          </p:cNvSpPr>
          <p:nvPr>
            <p:ph type="sldNum" sz="quarter" idx="12"/>
          </p:nvPr>
        </p:nvSpPr>
        <p:spPr/>
        <p:txBody>
          <a:bodyPr/>
          <a:lstStyle>
            <a:lvl1pPr>
              <a:defRPr/>
            </a:lvl1pPr>
          </a:lstStyle>
          <a:p>
            <a:fld id="{0FB242CC-F919-4946-8729-5D7A23A1D69F}" type="slidenum">
              <a:rPr lang="en-US" altLang="en-US"/>
              <a:pPr/>
              <a:t>‹#›</a:t>
            </a:fld>
            <a:endParaRPr lang="en-US" altLang="en-US" dirty="0"/>
          </a:p>
        </p:txBody>
      </p:sp>
      <p:pic>
        <p:nvPicPr>
          <p:cNvPr id="8" name="Picture 7">
            <a:extLst>
              <a:ext uri="{FF2B5EF4-FFF2-40B4-BE49-F238E27FC236}">
                <a16:creationId xmlns:a16="http://schemas.microsoft.com/office/drawing/2014/main" id="{63D7E57A-C7A1-EC02-B7DD-B05FFB781B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6096000"/>
            <a:ext cx="853440" cy="685800"/>
          </a:xfrm>
          <a:prstGeom prst="rect">
            <a:avLst/>
          </a:prstGeom>
        </p:spPr>
      </p:pic>
    </p:spTree>
    <p:extLst>
      <p:ext uri="{BB962C8B-B14F-4D97-AF65-F5344CB8AC3E}">
        <p14:creationId xmlns:p14="http://schemas.microsoft.com/office/powerpoint/2010/main" val="341316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533400" y="1524000"/>
            <a:ext cx="7886700" cy="4351338"/>
          </a:xfrm>
        </p:spPr>
        <p:txBody>
          <a:bodyPr/>
          <a:lstStyle>
            <a:lvl2pPr marL="800100" indent="-342900">
              <a:buFont typeface="Calibri" panose="020F0502020204030204" pitchFamily="34" charset="0"/>
              <a:buChar cha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515E6482-6426-AEDE-B4AB-B49650732DB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6096000"/>
            <a:ext cx="853440" cy="685800"/>
          </a:xfrm>
          <a:prstGeom prst="rect">
            <a:avLst/>
          </a:prstGeom>
        </p:spPr>
      </p:pic>
    </p:spTree>
    <p:extLst>
      <p:ext uri="{BB962C8B-B14F-4D97-AF65-F5344CB8AC3E}">
        <p14:creationId xmlns:p14="http://schemas.microsoft.com/office/powerpoint/2010/main" val="382964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C20D7-698E-4528-AFE4-38F6E054D6D5}"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E84A75-380D-49D2-A87F-182FC7068D9D}" type="slidenum">
              <a:rPr lang="en-US" smtClean="0"/>
              <a:t>‹#›</a:t>
            </a:fld>
            <a:endParaRPr lang="en-US" dirty="0"/>
          </a:p>
        </p:txBody>
      </p:sp>
      <p:pic>
        <p:nvPicPr>
          <p:cNvPr id="7" name="Picture 6">
            <a:extLst>
              <a:ext uri="{FF2B5EF4-FFF2-40B4-BE49-F238E27FC236}">
                <a16:creationId xmlns:a16="http://schemas.microsoft.com/office/drawing/2014/main" id="{006C4E6F-A62A-D971-8F2E-02D6AF611C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6096000"/>
            <a:ext cx="853440" cy="685800"/>
          </a:xfrm>
          <a:prstGeom prst="rect">
            <a:avLst/>
          </a:prstGeom>
        </p:spPr>
      </p:pic>
    </p:spTree>
    <p:extLst>
      <p:ext uri="{BB962C8B-B14F-4D97-AF65-F5344CB8AC3E}">
        <p14:creationId xmlns:p14="http://schemas.microsoft.com/office/powerpoint/2010/main" val="229289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38C20D7-698E-4528-AFE4-38F6E054D6D5}" type="datetimeFigureOut">
              <a:rPr lang="en-US" smtClean="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E84A75-380D-49D2-A87F-182FC7068D9D}" type="slidenum">
              <a:rPr lang="en-US" smtClean="0"/>
              <a:t>‹#›</a:t>
            </a:fld>
            <a:endParaRPr lang="en-US" dirty="0"/>
          </a:p>
        </p:txBody>
      </p:sp>
      <p:pic>
        <p:nvPicPr>
          <p:cNvPr id="8" name="Picture 7">
            <a:extLst>
              <a:ext uri="{FF2B5EF4-FFF2-40B4-BE49-F238E27FC236}">
                <a16:creationId xmlns:a16="http://schemas.microsoft.com/office/drawing/2014/main" id="{DD183C4B-57DE-9587-A88F-A703CAC107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6096000"/>
            <a:ext cx="853440" cy="685800"/>
          </a:xfrm>
          <a:prstGeom prst="rect">
            <a:avLst/>
          </a:prstGeom>
        </p:spPr>
      </p:pic>
    </p:spTree>
    <p:extLst>
      <p:ext uri="{BB962C8B-B14F-4D97-AF65-F5344CB8AC3E}">
        <p14:creationId xmlns:p14="http://schemas.microsoft.com/office/powerpoint/2010/main" val="4164003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E84A75-380D-49D2-A87F-182FC7068D9D}" type="slidenum">
              <a:rPr lang="en-US" smtClean="0"/>
              <a:t>‹#›</a:t>
            </a:fld>
            <a:endParaRPr lang="en-US" dirty="0"/>
          </a:p>
        </p:txBody>
      </p:sp>
      <p:pic>
        <p:nvPicPr>
          <p:cNvPr id="7" name="Picture 6">
            <a:extLst>
              <a:ext uri="{FF2B5EF4-FFF2-40B4-BE49-F238E27FC236}">
                <a16:creationId xmlns:a16="http://schemas.microsoft.com/office/drawing/2014/main" id="{E8BBF52E-00D0-FE62-B633-A74C1C6D12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6096000"/>
            <a:ext cx="853440" cy="685800"/>
          </a:xfrm>
          <a:prstGeom prst="rect">
            <a:avLst/>
          </a:prstGeom>
        </p:spPr>
      </p:pic>
    </p:spTree>
    <p:extLst>
      <p:ext uri="{BB962C8B-B14F-4D97-AF65-F5344CB8AC3E}">
        <p14:creationId xmlns:p14="http://schemas.microsoft.com/office/powerpoint/2010/main" val="117096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38C20D7-698E-4528-AFE4-38F6E054D6D5}" type="datetimeFigureOut">
              <a:rPr lang="en-US" smtClean="0"/>
              <a:t>2/22/2024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E84A75-380D-49D2-A87F-182FC7068D9D}" type="slidenum">
              <a:rPr lang="en-US" smtClean="0"/>
              <a:t>‹#›</a:t>
            </a:fld>
            <a:endParaRPr lang="en-US" dirty="0"/>
          </a:p>
        </p:txBody>
      </p:sp>
      <p:pic>
        <p:nvPicPr>
          <p:cNvPr id="6" name="Picture 5">
            <a:extLst>
              <a:ext uri="{FF2B5EF4-FFF2-40B4-BE49-F238E27FC236}">
                <a16:creationId xmlns:a16="http://schemas.microsoft.com/office/drawing/2014/main" id="{603E9BCD-498C-8AA7-364A-2E6C5806A5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6096000"/>
            <a:ext cx="853440" cy="685800"/>
          </a:xfrm>
          <a:prstGeom prst="rect">
            <a:avLst/>
          </a:prstGeom>
        </p:spPr>
      </p:pic>
    </p:spTree>
    <p:extLst>
      <p:ext uri="{BB962C8B-B14F-4D97-AF65-F5344CB8AC3E}">
        <p14:creationId xmlns:p14="http://schemas.microsoft.com/office/powerpoint/2010/main" val="4083905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C20D7-698E-4528-AFE4-38F6E054D6D5}" type="datetimeFigureOut">
              <a:rPr lang="en-US" smtClean="0"/>
              <a:t>2/22/2024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E84A75-380D-49D2-A87F-182FC7068D9D}" type="slidenum">
              <a:rPr lang="en-US" smtClean="0"/>
              <a:t>‹#›</a:t>
            </a:fld>
            <a:endParaRPr lang="en-US" dirty="0"/>
          </a:p>
        </p:txBody>
      </p:sp>
      <p:pic>
        <p:nvPicPr>
          <p:cNvPr id="5" name="Picture 4">
            <a:extLst>
              <a:ext uri="{FF2B5EF4-FFF2-40B4-BE49-F238E27FC236}">
                <a16:creationId xmlns:a16="http://schemas.microsoft.com/office/drawing/2014/main" id="{D635D609-E00C-349A-0B77-98D83C5D28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6096000"/>
            <a:ext cx="853440" cy="685800"/>
          </a:xfrm>
          <a:prstGeom prst="rect">
            <a:avLst/>
          </a:prstGeom>
        </p:spPr>
      </p:pic>
    </p:spTree>
    <p:extLst>
      <p:ext uri="{BB962C8B-B14F-4D97-AF65-F5344CB8AC3E}">
        <p14:creationId xmlns:p14="http://schemas.microsoft.com/office/powerpoint/2010/main" val="685331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8C20D7-698E-4528-AFE4-38F6E054D6D5}" type="datetimeFigureOut">
              <a:rPr lang="en-US" smtClean="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E84A75-380D-49D2-A87F-182FC7068D9D}" type="slidenum">
              <a:rPr lang="en-US" smtClean="0"/>
              <a:t>‹#›</a:t>
            </a:fld>
            <a:endParaRPr lang="en-US" dirty="0"/>
          </a:p>
        </p:txBody>
      </p:sp>
      <p:pic>
        <p:nvPicPr>
          <p:cNvPr id="8" name="Picture 7">
            <a:extLst>
              <a:ext uri="{FF2B5EF4-FFF2-40B4-BE49-F238E27FC236}">
                <a16:creationId xmlns:a16="http://schemas.microsoft.com/office/drawing/2014/main" id="{D0261924-81C3-48BE-BFB5-226AC7C9D1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6096000"/>
            <a:ext cx="853440" cy="685800"/>
          </a:xfrm>
          <a:prstGeom prst="rect">
            <a:avLst/>
          </a:prstGeom>
        </p:spPr>
      </p:pic>
    </p:spTree>
    <p:extLst>
      <p:ext uri="{BB962C8B-B14F-4D97-AF65-F5344CB8AC3E}">
        <p14:creationId xmlns:p14="http://schemas.microsoft.com/office/powerpoint/2010/main" val="2743990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8C20D7-698E-4528-AFE4-38F6E054D6D5}" type="datetimeFigureOut">
              <a:rPr lang="en-US" smtClean="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E84A75-380D-49D2-A87F-182FC7068D9D}" type="slidenum">
              <a:rPr lang="en-US" smtClean="0"/>
              <a:t>‹#›</a:t>
            </a:fld>
            <a:endParaRPr lang="en-US" dirty="0"/>
          </a:p>
        </p:txBody>
      </p:sp>
      <p:pic>
        <p:nvPicPr>
          <p:cNvPr id="8" name="Picture 7">
            <a:extLst>
              <a:ext uri="{FF2B5EF4-FFF2-40B4-BE49-F238E27FC236}">
                <a16:creationId xmlns:a16="http://schemas.microsoft.com/office/drawing/2014/main" id="{1F9743C4-E1FA-EF5F-20C8-93EA4E94F1C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6096000"/>
            <a:ext cx="853440" cy="685800"/>
          </a:xfrm>
          <a:prstGeom prst="rect">
            <a:avLst/>
          </a:prstGeom>
        </p:spPr>
      </p:pic>
    </p:spTree>
    <p:extLst>
      <p:ext uri="{BB962C8B-B14F-4D97-AF65-F5344CB8AC3E}">
        <p14:creationId xmlns:p14="http://schemas.microsoft.com/office/powerpoint/2010/main" val="2071698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C20D7-698E-4528-AFE4-38F6E054D6D5}" type="datetimeFigureOut">
              <a:rPr lang="en-US" smtClean="0"/>
              <a:t>2/22/2024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84A75-380D-49D2-A87F-182FC7068D9D}" type="slidenum">
              <a:rPr lang="en-US" smtClean="0"/>
              <a:t>‹#›</a:t>
            </a:fld>
            <a:endParaRPr lang="en-US" dirty="0"/>
          </a:p>
        </p:txBody>
      </p:sp>
      <p:sp>
        <p:nvSpPr>
          <p:cNvPr id="8" name="Rectangle 7"/>
          <p:cNvSpPr/>
          <p:nvPr userDrawn="1"/>
        </p:nvSpPr>
        <p:spPr>
          <a:xfrm>
            <a:off x="0" y="6019800"/>
            <a:ext cx="9144000" cy="838200"/>
          </a:xfrm>
          <a:prstGeom prst="rect">
            <a:avLst/>
          </a:prstGeom>
          <a:solidFill>
            <a:srgbClr val="000E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85750" y="6130348"/>
            <a:ext cx="1116337" cy="617105"/>
          </a:xfrm>
          <a:prstGeom prst="rect">
            <a:avLst/>
          </a:prstGeom>
        </p:spPr>
      </p:pic>
      <p:pic>
        <p:nvPicPr>
          <p:cNvPr id="7" name="Picture 6">
            <a:extLst>
              <a:ext uri="{FF2B5EF4-FFF2-40B4-BE49-F238E27FC236}">
                <a16:creationId xmlns:a16="http://schemas.microsoft.com/office/drawing/2014/main" id="{8BA56651-7DCC-3D04-6DEE-710C7F133404}"/>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924800" y="6096000"/>
            <a:ext cx="853440" cy="685800"/>
          </a:xfrm>
          <a:prstGeom prst="rect">
            <a:avLst/>
          </a:prstGeom>
        </p:spPr>
      </p:pic>
      <p:pic>
        <p:nvPicPr>
          <p:cNvPr id="11" name="Picture 10">
            <a:extLst>
              <a:ext uri="{FF2B5EF4-FFF2-40B4-BE49-F238E27FC236}">
                <a16:creationId xmlns:a16="http://schemas.microsoft.com/office/drawing/2014/main" id="{1B5DF42D-2204-B28D-81E1-341395D68F63}"/>
              </a:ext>
            </a:extLst>
          </p:cNvPr>
          <p:cNvPicPr>
            <a:picLocks noChangeAspect="1"/>
          </p:cNvPicPr>
          <p:nvPr userDrawn="1"/>
        </p:nvPicPr>
        <p:blipFill>
          <a:blip r:embed="rId16"/>
          <a:stretch>
            <a:fillRect/>
          </a:stretch>
        </p:blipFill>
        <p:spPr>
          <a:xfrm>
            <a:off x="3289240" y="6130348"/>
            <a:ext cx="2565519" cy="617105"/>
          </a:xfrm>
          <a:prstGeom prst="rect">
            <a:avLst/>
          </a:prstGeom>
        </p:spPr>
      </p:pic>
    </p:spTree>
    <p:extLst>
      <p:ext uri="{BB962C8B-B14F-4D97-AF65-F5344CB8AC3E}">
        <p14:creationId xmlns:p14="http://schemas.microsoft.com/office/powerpoint/2010/main" val="823807264"/>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Lst>
  <p:txStyles>
    <p:titleStyle>
      <a:lvl1pPr algn="ctr"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ldtalbot1958@gmail.com" TargetMode="External"/><Relationship Id="rId2" Type="http://schemas.openxmlformats.org/officeDocument/2006/relationships/hyperlink" Target="mailto:debrichards@charter.net" TargetMode="External"/><Relationship Id="rId1" Type="http://schemas.openxmlformats.org/officeDocument/2006/relationships/slideLayout" Target="../slideLayouts/slideLayout2.xml"/><Relationship Id="rId4" Type="http://schemas.openxmlformats.org/officeDocument/2006/relationships/hyperlink" Target="mailto:demichiel@uch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latin typeface="+mj-lt"/>
              </a:rPr>
              <a:t>Aspiring Leaders</a:t>
            </a:r>
            <a:br>
              <a:rPr lang="en-US" dirty="0">
                <a:latin typeface="+mj-lt"/>
              </a:rPr>
            </a:br>
            <a:r>
              <a:rPr lang="en-US" dirty="0">
                <a:latin typeface="+mj-lt"/>
              </a:rPr>
              <a:t>Orientation</a:t>
            </a:r>
          </a:p>
        </p:txBody>
      </p:sp>
      <p:sp>
        <p:nvSpPr>
          <p:cNvPr id="3" name="Subtitle 2"/>
          <p:cNvSpPr>
            <a:spLocks noGrp="1"/>
          </p:cNvSpPr>
          <p:nvPr>
            <p:ph type="subTitle" idx="1"/>
          </p:nvPr>
        </p:nvSpPr>
        <p:spPr/>
        <p:txBody>
          <a:bodyPr/>
          <a:lstStyle/>
          <a:p>
            <a:r>
              <a:rPr lang="en-US" dirty="0"/>
              <a:t>February 22, 2024</a:t>
            </a:r>
          </a:p>
          <a:p>
            <a:r>
              <a:rPr lang="en-US" dirty="0"/>
              <a:t>Deborah Richards</a:t>
            </a:r>
          </a:p>
          <a:p>
            <a:r>
              <a:rPr lang="en-US" dirty="0"/>
              <a:t>Laurie Singer</a:t>
            </a:r>
          </a:p>
        </p:txBody>
      </p:sp>
    </p:spTree>
    <p:extLst>
      <p:ext uri="{BB962C8B-B14F-4D97-AF65-F5344CB8AC3E}">
        <p14:creationId xmlns:p14="http://schemas.microsoft.com/office/powerpoint/2010/main" val="2732439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F978-AF75-2643-A837-11C9D2C13503}"/>
              </a:ext>
            </a:extLst>
          </p:cNvPr>
          <p:cNvSpPr>
            <a:spLocks noGrp="1"/>
          </p:cNvSpPr>
          <p:nvPr>
            <p:ph type="title"/>
          </p:nvPr>
        </p:nvSpPr>
        <p:spPr>
          <a:xfrm>
            <a:off x="628650" y="381000"/>
            <a:ext cx="7886700" cy="1325563"/>
          </a:xfrm>
        </p:spPr>
        <p:txBody>
          <a:bodyPr/>
          <a:lstStyle/>
          <a:p>
            <a:r>
              <a:rPr lang="en-US" dirty="0"/>
              <a:t>Applicant Qualifications</a:t>
            </a:r>
          </a:p>
        </p:txBody>
      </p:sp>
      <p:sp>
        <p:nvSpPr>
          <p:cNvPr id="3" name="Content Placeholder 2">
            <a:extLst>
              <a:ext uri="{FF2B5EF4-FFF2-40B4-BE49-F238E27FC236}">
                <a16:creationId xmlns:a16="http://schemas.microsoft.com/office/drawing/2014/main" id="{F8E3CE2F-4A4B-9D34-B91F-A494EA6F1F13}"/>
              </a:ext>
            </a:extLst>
          </p:cNvPr>
          <p:cNvSpPr>
            <a:spLocks noGrp="1"/>
          </p:cNvSpPr>
          <p:nvPr>
            <p:ph idx="1"/>
          </p:nvPr>
        </p:nvSpPr>
        <p:spPr/>
        <p:txBody>
          <a:bodyPr/>
          <a:lstStyle/>
          <a:p>
            <a:r>
              <a:rPr lang="en-US" dirty="0"/>
              <a:t>Masters degree in special education or related field</a:t>
            </a:r>
          </a:p>
          <a:p>
            <a:r>
              <a:rPr lang="en-US" dirty="0"/>
              <a:t>Current 092 certification or interest in pursuing an 092 certification</a:t>
            </a:r>
          </a:p>
          <a:p>
            <a:r>
              <a:rPr lang="en-US" dirty="0"/>
              <a:t>Multiple years of experience in special education or related field</a:t>
            </a:r>
          </a:p>
          <a:p>
            <a:r>
              <a:rPr lang="en-US" dirty="0"/>
              <a:t>Interest in pursuing a leadership position in the next 1-3 years</a:t>
            </a:r>
          </a:p>
        </p:txBody>
      </p:sp>
    </p:spTree>
    <p:extLst>
      <p:ext uri="{BB962C8B-B14F-4D97-AF65-F5344CB8AC3E}">
        <p14:creationId xmlns:p14="http://schemas.microsoft.com/office/powerpoint/2010/main" val="3718510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DB2F6-CF7E-CD28-7C38-C07448FB3A7D}"/>
              </a:ext>
            </a:extLst>
          </p:cNvPr>
          <p:cNvSpPr>
            <a:spLocks noGrp="1"/>
          </p:cNvSpPr>
          <p:nvPr>
            <p:ph type="title"/>
          </p:nvPr>
        </p:nvSpPr>
        <p:spPr/>
        <p:txBody>
          <a:bodyPr/>
          <a:lstStyle/>
          <a:p>
            <a:r>
              <a:rPr lang="en-US" dirty="0"/>
              <a:t>Logistics of the Program</a:t>
            </a:r>
          </a:p>
        </p:txBody>
      </p:sp>
      <p:sp>
        <p:nvSpPr>
          <p:cNvPr id="3" name="Content Placeholder 2">
            <a:extLst>
              <a:ext uri="{FF2B5EF4-FFF2-40B4-BE49-F238E27FC236}">
                <a16:creationId xmlns:a16="http://schemas.microsoft.com/office/drawing/2014/main" id="{E12C1D52-F3C0-D4DB-7A9E-AA9720E687C1}"/>
              </a:ext>
            </a:extLst>
          </p:cNvPr>
          <p:cNvSpPr>
            <a:spLocks noGrp="1"/>
          </p:cNvSpPr>
          <p:nvPr>
            <p:ph idx="1"/>
          </p:nvPr>
        </p:nvSpPr>
        <p:spPr/>
        <p:txBody>
          <a:bodyPr>
            <a:normAutofit lnSpcReduction="10000"/>
          </a:bodyPr>
          <a:lstStyle/>
          <a:p>
            <a:r>
              <a:rPr lang="en-US" dirty="0"/>
              <a:t>In person orientation held at Avon Old Farms Hotel July 15-16, 2024 including an overnight stay (funded by program).</a:t>
            </a:r>
          </a:p>
          <a:p>
            <a:r>
              <a:rPr lang="en-US" dirty="0"/>
              <a:t>School year sessions will be a combination of mid-week early evening zoom sessions and approximately 5 in-person all day Saturday sessions.</a:t>
            </a:r>
          </a:p>
          <a:p>
            <a:r>
              <a:rPr lang="en-US" dirty="0"/>
              <a:t>Attendance at all sessions is expected unless excused by program leaders.</a:t>
            </a:r>
          </a:p>
          <a:p>
            <a:r>
              <a:rPr lang="en-US" dirty="0"/>
              <a:t>All content is archived on the Canvas learning platform.</a:t>
            </a:r>
          </a:p>
        </p:txBody>
      </p:sp>
    </p:spTree>
    <p:extLst>
      <p:ext uri="{BB962C8B-B14F-4D97-AF65-F5344CB8AC3E}">
        <p14:creationId xmlns:p14="http://schemas.microsoft.com/office/powerpoint/2010/main" val="2564285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F0B79-77B3-2409-F086-9F8248BE9D08}"/>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6E653616-34E9-FD56-BF4B-B4DD3DCCF78B}"/>
              </a:ext>
            </a:extLst>
          </p:cNvPr>
          <p:cNvSpPr>
            <a:spLocks noGrp="1"/>
          </p:cNvSpPr>
          <p:nvPr>
            <p:ph idx="1"/>
          </p:nvPr>
        </p:nvSpPr>
        <p:spPr/>
        <p:txBody>
          <a:bodyPr/>
          <a:lstStyle/>
          <a:p>
            <a:r>
              <a:rPr lang="en-US" dirty="0"/>
              <a:t>There is a series of short assignments, culminating in a capstone project</a:t>
            </a:r>
          </a:p>
          <a:p>
            <a:r>
              <a:rPr lang="en-US" dirty="0"/>
              <a:t>We recognize all participants are full time employees with very busy schedules and lives</a:t>
            </a:r>
          </a:p>
          <a:p>
            <a:r>
              <a:rPr lang="en-US" dirty="0"/>
              <a:t>Time in sessions dedicated to working on assignments </a:t>
            </a:r>
          </a:p>
        </p:txBody>
      </p:sp>
    </p:spTree>
    <p:extLst>
      <p:ext uri="{BB962C8B-B14F-4D97-AF65-F5344CB8AC3E}">
        <p14:creationId xmlns:p14="http://schemas.microsoft.com/office/powerpoint/2010/main" val="844361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25392-2E52-96A7-519F-0131331949B5}"/>
              </a:ext>
            </a:extLst>
          </p:cNvPr>
          <p:cNvSpPr>
            <a:spLocks noGrp="1"/>
          </p:cNvSpPr>
          <p:nvPr>
            <p:ph type="title"/>
          </p:nvPr>
        </p:nvSpPr>
        <p:spPr/>
        <p:txBody>
          <a:bodyPr/>
          <a:lstStyle/>
          <a:p>
            <a:r>
              <a:rPr lang="en-US" dirty="0"/>
              <a:t>Example of Assignments</a:t>
            </a:r>
          </a:p>
        </p:txBody>
      </p:sp>
      <p:sp>
        <p:nvSpPr>
          <p:cNvPr id="3" name="Content Placeholder 2">
            <a:extLst>
              <a:ext uri="{FF2B5EF4-FFF2-40B4-BE49-F238E27FC236}">
                <a16:creationId xmlns:a16="http://schemas.microsoft.com/office/drawing/2014/main" id="{823D7850-38B0-979C-D81E-6405B321ADFD}"/>
              </a:ext>
            </a:extLst>
          </p:cNvPr>
          <p:cNvSpPr>
            <a:spLocks noGrp="1"/>
          </p:cNvSpPr>
          <p:nvPr>
            <p:ph idx="1"/>
          </p:nvPr>
        </p:nvSpPr>
        <p:spPr/>
        <p:txBody>
          <a:bodyPr/>
          <a:lstStyle/>
          <a:p>
            <a:r>
              <a:rPr lang="en-US" dirty="0"/>
              <a:t>Personal action plan for the program</a:t>
            </a:r>
          </a:p>
          <a:p>
            <a:r>
              <a:rPr lang="en-US" dirty="0"/>
              <a:t>Review of a district policy</a:t>
            </a:r>
          </a:p>
          <a:p>
            <a:r>
              <a:rPr lang="en-US" dirty="0"/>
              <a:t>Completion of a data scavenger hunt (done during a Saturday session)</a:t>
            </a:r>
          </a:p>
          <a:p>
            <a:r>
              <a:rPr lang="en-US" dirty="0"/>
              <a:t>Analysis of your district data and suggestion for area in need of professional development</a:t>
            </a:r>
          </a:p>
          <a:p>
            <a:r>
              <a:rPr lang="en-US" dirty="0"/>
              <a:t>Culmination of the above in a capstone project that will be presented to the group on the final day of the academy with a 10-minute  presentation</a:t>
            </a:r>
          </a:p>
        </p:txBody>
      </p:sp>
    </p:spTree>
    <p:extLst>
      <p:ext uri="{BB962C8B-B14F-4D97-AF65-F5344CB8AC3E}">
        <p14:creationId xmlns:p14="http://schemas.microsoft.com/office/powerpoint/2010/main" val="1777504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34A50-E553-A327-030C-CF6BE40AD069}"/>
              </a:ext>
            </a:extLst>
          </p:cNvPr>
          <p:cNvSpPr>
            <a:spLocks noGrp="1"/>
          </p:cNvSpPr>
          <p:nvPr>
            <p:ph type="title"/>
          </p:nvPr>
        </p:nvSpPr>
        <p:spPr/>
        <p:txBody>
          <a:bodyPr/>
          <a:lstStyle/>
          <a:p>
            <a:r>
              <a:rPr lang="en-US" dirty="0"/>
              <a:t>Application Process</a:t>
            </a:r>
          </a:p>
        </p:txBody>
      </p:sp>
      <p:sp>
        <p:nvSpPr>
          <p:cNvPr id="3" name="Content Placeholder 2">
            <a:extLst>
              <a:ext uri="{FF2B5EF4-FFF2-40B4-BE49-F238E27FC236}">
                <a16:creationId xmlns:a16="http://schemas.microsoft.com/office/drawing/2014/main" id="{DAE5ACD3-0572-A429-9110-384366F1BC16}"/>
              </a:ext>
            </a:extLst>
          </p:cNvPr>
          <p:cNvSpPr>
            <a:spLocks noGrp="1"/>
          </p:cNvSpPr>
          <p:nvPr>
            <p:ph idx="1"/>
          </p:nvPr>
        </p:nvSpPr>
        <p:spPr/>
        <p:txBody>
          <a:bodyPr/>
          <a:lstStyle/>
          <a:p>
            <a:r>
              <a:rPr lang="en-US" dirty="0"/>
              <a:t>Completion of application</a:t>
            </a:r>
          </a:p>
          <a:p>
            <a:r>
              <a:rPr lang="en-US" dirty="0"/>
              <a:t>Current resume </a:t>
            </a:r>
          </a:p>
          <a:p>
            <a:r>
              <a:rPr lang="en-US" dirty="0"/>
              <a:t>Letter of recommendation from your supervisor or district special education director</a:t>
            </a:r>
          </a:p>
        </p:txBody>
      </p:sp>
    </p:spTree>
    <p:extLst>
      <p:ext uri="{BB962C8B-B14F-4D97-AF65-F5344CB8AC3E}">
        <p14:creationId xmlns:p14="http://schemas.microsoft.com/office/powerpoint/2010/main" val="1666307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FA429-451F-A4D5-4155-5FAD4804B3F6}"/>
              </a:ext>
            </a:extLst>
          </p:cNvPr>
          <p:cNvSpPr>
            <a:spLocks noGrp="1"/>
          </p:cNvSpPr>
          <p:nvPr>
            <p:ph type="title"/>
          </p:nvPr>
        </p:nvSpPr>
        <p:spPr/>
        <p:txBody>
          <a:bodyPr/>
          <a:lstStyle/>
          <a:p>
            <a:r>
              <a:rPr lang="en-US" dirty="0"/>
              <a:t>Timelines</a:t>
            </a:r>
          </a:p>
        </p:txBody>
      </p:sp>
      <p:sp>
        <p:nvSpPr>
          <p:cNvPr id="3" name="Content Placeholder 2">
            <a:extLst>
              <a:ext uri="{FF2B5EF4-FFF2-40B4-BE49-F238E27FC236}">
                <a16:creationId xmlns:a16="http://schemas.microsoft.com/office/drawing/2014/main" id="{F0C22749-4855-A7D7-D8D6-C505D5909B85}"/>
              </a:ext>
            </a:extLst>
          </p:cNvPr>
          <p:cNvSpPr>
            <a:spLocks noGrp="1"/>
          </p:cNvSpPr>
          <p:nvPr>
            <p:ph idx="1"/>
          </p:nvPr>
        </p:nvSpPr>
        <p:spPr/>
        <p:txBody>
          <a:bodyPr/>
          <a:lstStyle/>
          <a:p>
            <a:r>
              <a:rPr lang="en-US" dirty="0"/>
              <a:t>Application deadline: March 11, 2024</a:t>
            </a:r>
          </a:p>
          <a:p>
            <a:r>
              <a:rPr lang="en-US" dirty="0"/>
              <a:t>Review of applications: March 12, 2024</a:t>
            </a:r>
          </a:p>
          <a:p>
            <a:r>
              <a:rPr lang="en-US" dirty="0"/>
              <a:t>Notification of Acceptance: Week of March 18th</a:t>
            </a:r>
          </a:p>
        </p:txBody>
      </p:sp>
    </p:spTree>
    <p:extLst>
      <p:ext uri="{BB962C8B-B14F-4D97-AF65-F5344CB8AC3E}">
        <p14:creationId xmlns:p14="http://schemas.microsoft.com/office/powerpoint/2010/main" val="596602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8CDA2-A944-9D8D-D9E9-41DEC36AF3C4}"/>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8896D26E-FBCB-83AF-4A16-6B690C890780}"/>
              </a:ext>
            </a:extLst>
          </p:cNvPr>
          <p:cNvSpPr>
            <a:spLocks noGrp="1"/>
          </p:cNvSpPr>
          <p:nvPr>
            <p:ph idx="1"/>
          </p:nvPr>
        </p:nvSpPr>
        <p:spPr/>
        <p:txBody>
          <a:bodyPr/>
          <a:lstStyle/>
          <a:p>
            <a:r>
              <a:rPr lang="en-US" dirty="0"/>
              <a:t>Deborah Richards </a:t>
            </a:r>
            <a:r>
              <a:rPr lang="en-US" dirty="0">
                <a:hlinkClick r:id="rId2"/>
              </a:rPr>
              <a:t>debrichards@charter.net</a:t>
            </a:r>
            <a:endParaRPr lang="en-US" dirty="0"/>
          </a:p>
          <a:p>
            <a:r>
              <a:rPr lang="en-US" dirty="0"/>
              <a:t>Laurie Singer </a:t>
            </a:r>
            <a:r>
              <a:rPr lang="en-US" dirty="0">
                <a:hlinkClick r:id="rId3"/>
              </a:rPr>
              <a:t>ldtalbot1958@gmail.com</a:t>
            </a:r>
            <a:r>
              <a:rPr lang="en-US" dirty="0"/>
              <a:t> </a:t>
            </a:r>
          </a:p>
          <a:p>
            <a:r>
              <a:rPr lang="en-US" dirty="0"/>
              <a:t>Paula DeMichiel </a:t>
            </a:r>
            <a:r>
              <a:rPr lang="en-US" dirty="0">
                <a:hlinkClick r:id="rId4"/>
              </a:rPr>
              <a:t>demichiel@uchc.edu</a:t>
            </a:r>
            <a:r>
              <a:rPr lang="en-US" dirty="0"/>
              <a:t> – program assistant</a:t>
            </a:r>
          </a:p>
        </p:txBody>
      </p:sp>
    </p:spTree>
    <p:extLst>
      <p:ext uri="{BB962C8B-B14F-4D97-AF65-F5344CB8AC3E}">
        <p14:creationId xmlns:p14="http://schemas.microsoft.com/office/powerpoint/2010/main" val="301286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mj-lt"/>
                <a:ea typeface="Adobe Fangsong Std R" pitchFamily="18" charset="-128"/>
              </a:rPr>
              <a:t>Overview of Program</a:t>
            </a:r>
            <a:endParaRPr lang="en-US" sz="3600" dirty="0">
              <a:latin typeface="+mj-lt"/>
            </a:endParaRPr>
          </a:p>
        </p:txBody>
      </p:sp>
      <p:sp>
        <p:nvSpPr>
          <p:cNvPr id="5" name="Content Placeholder 4"/>
          <p:cNvSpPr>
            <a:spLocks noGrp="1"/>
          </p:cNvSpPr>
          <p:nvPr>
            <p:ph idx="1"/>
          </p:nvPr>
        </p:nvSpPr>
        <p:spPr>
          <a:xfrm>
            <a:off x="533400" y="1828800"/>
            <a:ext cx="7886700" cy="4046538"/>
          </a:xfrm>
        </p:spPr>
        <p:txBody>
          <a:bodyPr>
            <a:normAutofit fontScale="92500" lnSpcReduction="20000"/>
          </a:bodyPr>
          <a:lstStyle/>
          <a:p>
            <a:r>
              <a:rPr lang="en-US" dirty="0"/>
              <a:t>Funded by the CT State Dept of Education, Bureau of Special Education</a:t>
            </a:r>
          </a:p>
          <a:p>
            <a:r>
              <a:rPr lang="en-US" dirty="0"/>
              <a:t>Currently recruiting for our 3</a:t>
            </a:r>
            <a:r>
              <a:rPr lang="en-US" baseline="30000" dirty="0"/>
              <a:t>rd</a:t>
            </a:r>
            <a:r>
              <a:rPr lang="en-US" dirty="0"/>
              <a:t> cohort</a:t>
            </a:r>
          </a:p>
          <a:p>
            <a:r>
              <a:rPr lang="en-US" dirty="0"/>
              <a:t>Based on a program that was developed in Virginia which is currently recruiting for their 16</a:t>
            </a:r>
            <a:r>
              <a:rPr lang="en-US" baseline="30000" dirty="0"/>
              <a:t>th</a:t>
            </a:r>
            <a:r>
              <a:rPr lang="en-US" dirty="0"/>
              <a:t> cohort</a:t>
            </a:r>
          </a:p>
          <a:p>
            <a:r>
              <a:rPr lang="en-US" dirty="0"/>
              <a:t>A year long program established to help prepare potential  leaders for futures in special education</a:t>
            </a:r>
          </a:p>
          <a:p>
            <a:r>
              <a:rPr lang="en-US" dirty="0"/>
              <a:t>Currently being run under the direction of Mary Beth Bruder, Director of the University Center for Excellence in Developmental Disabilities – UCEDD and a statewide steering committee</a:t>
            </a:r>
          </a:p>
        </p:txBody>
      </p:sp>
    </p:spTree>
    <p:extLst>
      <p:ext uri="{BB962C8B-B14F-4D97-AF65-F5344CB8AC3E}">
        <p14:creationId xmlns:p14="http://schemas.microsoft.com/office/powerpoint/2010/main" val="82796742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FC275-3658-816D-118B-1B9C307A27D5}"/>
              </a:ext>
            </a:extLst>
          </p:cNvPr>
          <p:cNvSpPr>
            <a:spLocks noGrp="1"/>
          </p:cNvSpPr>
          <p:nvPr>
            <p:ph type="title"/>
          </p:nvPr>
        </p:nvSpPr>
        <p:spPr/>
        <p:txBody>
          <a:bodyPr/>
          <a:lstStyle/>
          <a:p>
            <a:r>
              <a:rPr lang="en-US" dirty="0"/>
              <a:t>UCEDD</a:t>
            </a:r>
          </a:p>
        </p:txBody>
      </p:sp>
      <p:sp>
        <p:nvSpPr>
          <p:cNvPr id="3" name="Content Placeholder 2">
            <a:extLst>
              <a:ext uri="{FF2B5EF4-FFF2-40B4-BE49-F238E27FC236}">
                <a16:creationId xmlns:a16="http://schemas.microsoft.com/office/drawing/2014/main" id="{6007EE28-AA05-E823-C6AD-CB36B8B95927}"/>
              </a:ext>
            </a:extLst>
          </p:cNvPr>
          <p:cNvSpPr>
            <a:spLocks noGrp="1"/>
          </p:cNvSpPr>
          <p:nvPr>
            <p:ph idx="1"/>
          </p:nvPr>
        </p:nvSpPr>
        <p:spPr/>
        <p:txBody>
          <a:bodyPr/>
          <a:lstStyle/>
          <a:p>
            <a:r>
              <a:rPr lang="en-US" dirty="0"/>
              <a:t>The UCEDD is part of a national network of centers authorized under the Developmental Disabilities Act. The purpose is to assure that indiviuals with developmental disabilities and their families participate in the design of and have access to needed community services, individualized supports and other forms of assistance that promote self-determination, independence, productivity, integration and inclusion in all facets of the community through culturally competent programs. </a:t>
            </a:r>
          </a:p>
        </p:txBody>
      </p:sp>
    </p:spTree>
    <p:extLst>
      <p:ext uri="{BB962C8B-B14F-4D97-AF65-F5344CB8AC3E}">
        <p14:creationId xmlns:p14="http://schemas.microsoft.com/office/powerpoint/2010/main" val="2565695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BD885-4997-6D2F-98D9-AFE44C633A33}"/>
              </a:ext>
            </a:extLst>
          </p:cNvPr>
          <p:cNvSpPr>
            <a:spLocks noGrp="1"/>
          </p:cNvSpPr>
          <p:nvPr>
            <p:ph type="title"/>
          </p:nvPr>
        </p:nvSpPr>
        <p:spPr/>
        <p:txBody>
          <a:bodyPr/>
          <a:lstStyle/>
          <a:p>
            <a:r>
              <a:rPr lang="en-US" dirty="0"/>
              <a:t>4 Core Functions of UCEDD</a:t>
            </a:r>
          </a:p>
        </p:txBody>
      </p:sp>
      <p:sp>
        <p:nvSpPr>
          <p:cNvPr id="3" name="Content Placeholder 2">
            <a:extLst>
              <a:ext uri="{FF2B5EF4-FFF2-40B4-BE49-F238E27FC236}">
                <a16:creationId xmlns:a16="http://schemas.microsoft.com/office/drawing/2014/main" id="{F95A7329-2686-8064-7BA4-E8A8592DEDE5}"/>
              </a:ext>
            </a:extLst>
          </p:cNvPr>
          <p:cNvSpPr>
            <a:spLocks noGrp="1"/>
          </p:cNvSpPr>
          <p:nvPr>
            <p:ph idx="1"/>
          </p:nvPr>
        </p:nvSpPr>
        <p:spPr/>
        <p:txBody>
          <a:bodyPr/>
          <a:lstStyle/>
          <a:p>
            <a:r>
              <a:rPr lang="en-US" dirty="0"/>
              <a:t>Interdisciplinary preservice preparation and continuing education</a:t>
            </a:r>
          </a:p>
          <a:p>
            <a:r>
              <a:rPr lang="en-US" dirty="0"/>
              <a:t>Research including basic applied research, evaluation and public policy analysis</a:t>
            </a:r>
          </a:p>
          <a:p>
            <a:r>
              <a:rPr lang="en-US" dirty="0"/>
              <a:t>Information dissemination</a:t>
            </a:r>
          </a:p>
          <a:p>
            <a:r>
              <a:rPr lang="en-US" dirty="0"/>
              <a:t>Community service, including direct services, training, technical assistance and model demonstrations</a:t>
            </a:r>
          </a:p>
          <a:p>
            <a:endParaRPr lang="en-US" dirty="0"/>
          </a:p>
        </p:txBody>
      </p:sp>
    </p:spTree>
    <p:extLst>
      <p:ext uri="{BB962C8B-B14F-4D97-AF65-F5344CB8AC3E}">
        <p14:creationId xmlns:p14="http://schemas.microsoft.com/office/powerpoint/2010/main" val="987417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A0054-D5CA-6DDD-3731-5881AD5C42AB}"/>
              </a:ext>
            </a:extLst>
          </p:cNvPr>
          <p:cNvSpPr>
            <a:spLocks noGrp="1"/>
          </p:cNvSpPr>
          <p:nvPr>
            <p:ph type="title"/>
          </p:nvPr>
        </p:nvSpPr>
        <p:spPr/>
        <p:txBody>
          <a:bodyPr/>
          <a:lstStyle/>
          <a:p>
            <a:r>
              <a:rPr lang="en-US" dirty="0"/>
              <a:t>Areas of Emphasis for CT UCEDD</a:t>
            </a:r>
          </a:p>
        </p:txBody>
      </p:sp>
      <p:sp>
        <p:nvSpPr>
          <p:cNvPr id="3" name="Content Placeholder 2">
            <a:extLst>
              <a:ext uri="{FF2B5EF4-FFF2-40B4-BE49-F238E27FC236}">
                <a16:creationId xmlns:a16="http://schemas.microsoft.com/office/drawing/2014/main" id="{BA4C2BA0-DA4F-AF02-74A4-643CD55C4E76}"/>
              </a:ext>
            </a:extLst>
          </p:cNvPr>
          <p:cNvSpPr>
            <a:spLocks noGrp="1"/>
          </p:cNvSpPr>
          <p:nvPr>
            <p:ph idx="1"/>
          </p:nvPr>
        </p:nvSpPr>
        <p:spPr/>
        <p:txBody>
          <a:bodyPr/>
          <a:lstStyle/>
          <a:p>
            <a:r>
              <a:rPr lang="en-US" dirty="0"/>
              <a:t>Early Childhood intervention</a:t>
            </a:r>
          </a:p>
          <a:p>
            <a:r>
              <a:rPr lang="en-US" dirty="0"/>
              <a:t>Schools</a:t>
            </a:r>
          </a:p>
          <a:p>
            <a:r>
              <a:rPr lang="en-US" dirty="0"/>
              <a:t>Health</a:t>
            </a:r>
          </a:p>
          <a:p>
            <a:r>
              <a:rPr lang="en-US" dirty="0"/>
              <a:t>Quality of Life</a:t>
            </a:r>
          </a:p>
        </p:txBody>
      </p:sp>
    </p:spTree>
    <p:extLst>
      <p:ext uri="{BB962C8B-B14F-4D97-AF65-F5344CB8AC3E}">
        <p14:creationId xmlns:p14="http://schemas.microsoft.com/office/powerpoint/2010/main" val="3247277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A8EC4-1503-7F3B-8F20-753921185234}"/>
              </a:ext>
            </a:extLst>
          </p:cNvPr>
          <p:cNvSpPr>
            <a:spLocks noGrp="1"/>
          </p:cNvSpPr>
          <p:nvPr>
            <p:ph type="title"/>
          </p:nvPr>
        </p:nvSpPr>
        <p:spPr/>
        <p:txBody>
          <a:bodyPr/>
          <a:lstStyle/>
          <a:p>
            <a:r>
              <a:rPr lang="en-US" dirty="0"/>
              <a:t>Current Status</a:t>
            </a:r>
          </a:p>
        </p:txBody>
      </p:sp>
      <p:sp>
        <p:nvSpPr>
          <p:cNvPr id="3" name="Content Placeholder 2">
            <a:extLst>
              <a:ext uri="{FF2B5EF4-FFF2-40B4-BE49-F238E27FC236}">
                <a16:creationId xmlns:a16="http://schemas.microsoft.com/office/drawing/2014/main" id="{99942C97-F41E-F9C2-B463-D7D2A6D4784B}"/>
              </a:ext>
            </a:extLst>
          </p:cNvPr>
          <p:cNvSpPr>
            <a:spLocks noGrp="1"/>
          </p:cNvSpPr>
          <p:nvPr>
            <p:ph idx="1"/>
          </p:nvPr>
        </p:nvSpPr>
        <p:spPr/>
        <p:txBody>
          <a:bodyPr/>
          <a:lstStyle/>
          <a:p>
            <a:r>
              <a:rPr lang="en-US" dirty="0"/>
              <a:t>Recruiting for our 3</a:t>
            </a:r>
            <a:r>
              <a:rPr lang="en-US" baseline="30000" dirty="0"/>
              <a:t>rd</a:t>
            </a:r>
            <a:r>
              <a:rPr lang="en-US" dirty="0"/>
              <a:t> cohort</a:t>
            </a:r>
          </a:p>
          <a:p>
            <a:r>
              <a:rPr lang="en-US" dirty="0"/>
              <a:t>Will accept up to 25 members in the cohort</a:t>
            </a:r>
          </a:p>
          <a:p>
            <a:r>
              <a:rPr lang="en-US" dirty="0"/>
              <a:t>Program will begin this summer and run through early June, 2025</a:t>
            </a:r>
          </a:p>
          <a:p>
            <a:r>
              <a:rPr lang="en-US" dirty="0"/>
              <a:t>There is no cost to join the academy</a:t>
            </a:r>
          </a:p>
          <a:p>
            <a:r>
              <a:rPr lang="en-US" dirty="0"/>
              <a:t>The program does not take the place of an 092 certification</a:t>
            </a:r>
          </a:p>
        </p:txBody>
      </p:sp>
    </p:spTree>
    <p:extLst>
      <p:ext uri="{BB962C8B-B14F-4D97-AF65-F5344CB8AC3E}">
        <p14:creationId xmlns:p14="http://schemas.microsoft.com/office/powerpoint/2010/main" val="4215761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6ECA5-422B-DBE7-1DFB-A17F17BBDCEE}"/>
              </a:ext>
            </a:extLst>
          </p:cNvPr>
          <p:cNvSpPr>
            <a:spLocks noGrp="1"/>
          </p:cNvSpPr>
          <p:nvPr>
            <p:ph type="title"/>
          </p:nvPr>
        </p:nvSpPr>
        <p:spPr/>
        <p:txBody>
          <a:bodyPr/>
          <a:lstStyle/>
          <a:p>
            <a:r>
              <a:rPr lang="en-US" dirty="0"/>
              <a:t>Purpose of Aspiring Leaders Program</a:t>
            </a:r>
          </a:p>
        </p:txBody>
      </p:sp>
      <p:sp>
        <p:nvSpPr>
          <p:cNvPr id="3" name="Content Placeholder 2">
            <a:extLst>
              <a:ext uri="{FF2B5EF4-FFF2-40B4-BE49-F238E27FC236}">
                <a16:creationId xmlns:a16="http://schemas.microsoft.com/office/drawing/2014/main" id="{2C4BEB92-9066-0BCB-4A44-F166823BEC58}"/>
              </a:ext>
            </a:extLst>
          </p:cNvPr>
          <p:cNvSpPr>
            <a:spLocks noGrp="1"/>
          </p:cNvSpPr>
          <p:nvPr>
            <p:ph idx="1"/>
          </p:nvPr>
        </p:nvSpPr>
        <p:spPr/>
        <p:txBody>
          <a:bodyPr/>
          <a:lstStyle/>
          <a:p>
            <a:r>
              <a:rPr lang="en-US" dirty="0"/>
              <a:t>The academy will prepare educators interested in special education leadership roles through a competency-based program as illustrated by state and national speakers and learning activities that will culminate in a capstone project.  </a:t>
            </a:r>
          </a:p>
        </p:txBody>
      </p:sp>
    </p:spTree>
    <p:extLst>
      <p:ext uri="{BB962C8B-B14F-4D97-AF65-F5344CB8AC3E}">
        <p14:creationId xmlns:p14="http://schemas.microsoft.com/office/powerpoint/2010/main" val="210552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C4397-FE84-92F7-0E4C-D77A33F12B3B}"/>
              </a:ext>
            </a:extLst>
          </p:cNvPr>
          <p:cNvSpPr>
            <a:spLocks noGrp="1"/>
          </p:cNvSpPr>
          <p:nvPr>
            <p:ph type="title"/>
          </p:nvPr>
        </p:nvSpPr>
        <p:spPr/>
        <p:txBody>
          <a:bodyPr/>
          <a:lstStyle/>
          <a:p>
            <a:r>
              <a:rPr lang="en-US" dirty="0"/>
              <a:t>Aspiring Leaders Competencies</a:t>
            </a:r>
          </a:p>
        </p:txBody>
      </p:sp>
      <p:sp>
        <p:nvSpPr>
          <p:cNvPr id="3" name="Content Placeholder 2">
            <a:extLst>
              <a:ext uri="{FF2B5EF4-FFF2-40B4-BE49-F238E27FC236}">
                <a16:creationId xmlns:a16="http://schemas.microsoft.com/office/drawing/2014/main" id="{2AF7F55D-2E7E-B286-9921-5E4795D0B4D2}"/>
              </a:ext>
            </a:extLst>
          </p:cNvPr>
          <p:cNvSpPr>
            <a:spLocks noGrp="1"/>
          </p:cNvSpPr>
          <p:nvPr>
            <p:ph idx="1"/>
          </p:nvPr>
        </p:nvSpPr>
        <p:spPr/>
        <p:txBody>
          <a:bodyPr/>
          <a:lstStyle/>
          <a:p>
            <a:r>
              <a:rPr lang="en-US" dirty="0"/>
              <a:t>Leading self</a:t>
            </a:r>
          </a:p>
          <a:p>
            <a:r>
              <a:rPr lang="en-US" dirty="0"/>
              <a:t>Special education policies, laws and regulations</a:t>
            </a:r>
          </a:p>
          <a:p>
            <a:r>
              <a:rPr lang="en-US" dirty="0"/>
              <a:t>Managing operations and resources</a:t>
            </a:r>
          </a:p>
          <a:p>
            <a:r>
              <a:rPr lang="en-US" dirty="0"/>
              <a:t>Leading others</a:t>
            </a:r>
          </a:p>
          <a:p>
            <a:r>
              <a:rPr lang="en-US" dirty="0"/>
              <a:t>Leading learning</a:t>
            </a:r>
          </a:p>
          <a:p>
            <a:r>
              <a:rPr lang="en-US" dirty="0"/>
              <a:t>Leading results</a:t>
            </a:r>
          </a:p>
          <a:p>
            <a:r>
              <a:rPr lang="en-US" dirty="0"/>
              <a:t>Leading change</a:t>
            </a:r>
          </a:p>
        </p:txBody>
      </p:sp>
    </p:spTree>
    <p:extLst>
      <p:ext uri="{BB962C8B-B14F-4D97-AF65-F5344CB8AC3E}">
        <p14:creationId xmlns:p14="http://schemas.microsoft.com/office/powerpoint/2010/main" val="2672436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1AC63-F769-39BD-437A-3420CDF9F12E}"/>
              </a:ext>
            </a:extLst>
          </p:cNvPr>
          <p:cNvSpPr>
            <a:spLocks noGrp="1"/>
          </p:cNvSpPr>
          <p:nvPr>
            <p:ph type="title"/>
          </p:nvPr>
        </p:nvSpPr>
        <p:spPr/>
        <p:txBody>
          <a:bodyPr/>
          <a:lstStyle/>
          <a:p>
            <a:r>
              <a:rPr lang="en-US" dirty="0"/>
              <a:t>Content Knowledge</a:t>
            </a:r>
          </a:p>
        </p:txBody>
      </p:sp>
      <p:sp>
        <p:nvSpPr>
          <p:cNvPr id="3" name="Content Placeholder 2">
            <a:extLst>
              <a:ext uri="{FF2B5EF4-FFF2-40B4-BE49-F238E27FC236}">
                <a16:creationId xmlns:a16="http://schemas.microsoft.com/office/drawing/2014/main" id="{05F9A7FC-BF31-E5EC-7199-5365BF9257C1}"/>
              </a:ext>
            </a:extLst>
          </p:cNvPr>
          <p:cNvSpPr>
            <a:spLocks noGrp="1"/>
          </p:cNvSpPr>
          <p:nvPr>
            <p:ph idx="1"/>
          </p:nvPr>
        </p:nvSpPr>
        <p:spPr/>
        <p:txBody>
          <a:bodyPr>
            <a:normAutofit lnSpcReduction="10000"/>
          </a:bodyPr>
          <a:lstStyle/>
          <a:p>
            <a:r>
              <a:rPr lang="en-US" dirty="0"/>
              <a:t>State and national legal updates</a:t>
            </a:r>
          </a:p>
          <a:p>
            <a:r>
              <a:rPr lang="en-US" dirty="0"/>
              <a:t>Interfacing with boards of education</a:t>
            </a:r>
          </a:p>
          <a:p>
            <a:r>
              <a:rPr lang="en-US" dirty="0"/>
              <a:t>Developing relationships with district leadership</a:t>
            </a:r>
          </a:p>
          <a:p>
            <a:r>
              <a:rPr lang="en-US" dirty="0"/>
              <a:t>Developing effective communications and systems</a:t>
            </a:r>
          </a:p>
          <a:p>
            <a:r>
              <a:rPr lang="en-US" dirty="0"/>
              <a:t>Leading results through effective data collection and management</a:t>
            </a:r>
          </a:p>
          <a:p>
            <a:r>
              <a:rPr lang="en-US" dirty="0"/>
              <a:t>Budget development and management</a:t>
            </a:r>
          </a:p>
          <a:p>
            <a:r>
              <a:rPr lang="en-US" dirty="0"/>
              <a:t>Working with staff and parents</a:t>
            </a:r>
          </a:p>
          <a:p>
            <a:r>
              <a:rPr lang="en-US" dirty="0"/>
              <a:t>Developing a network of people and resources</a:t>
            </a:r>
          </a:p>
          <a:p>
            <a:pPr marL="0" indent="0">
              <a:buNone/>
            </a:pPr>
            <a:endParaRPr lang="en-US" dirty="0"/>
          </a:p>
        </p:txBody>
      </p:sp>
    </p:spTree>
    <p:extLst>
      <p:ext uri="{BB962C8B-B14F-4D97-AF65-F5344CB8AC3E}">
        <p14:creationId xmlns:p14="http://schemas.microsoft.com/office/powerpoint/2010/main" val="42815174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6162</TotalTime>
  <Words>656</Words>
  <Application>Microsoft Office PowerPoint</Application>
  <PresentationFormat>On-screen Show (4:3)</PresentationFormat>
  <Paragraphs>79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1_Office Theme</vt:lpstr>
      <vt:lpstr>Aspiring Leaders Orientation</vt:lpstr>
      <vt:lpstr>Overview of Program</vt:lpstr>
      <vt:lpstr>UCEDD</vt:lpstr>
      <vt:lpstr>4 Core Functions of UCEDD</vt:lpstr>
      <vt:lpstr>Areas of Emphasis for CT UCEDD</vt:lpstr>
      <vt:lpstr>Current Status</vt:lpstr>
      <vt:lpstr>Purpose of Aspiring Leaders Program</vt:lpstr>
      <vt:lpstr>Aspiring Leaders Competencies</vt:lpstr>
      <vt:lpstr>Content Knowledge</vt:lpstr>
      <vt:lpstr>Applicant Qualifications</vt:lpstr>
      <vt:lpstr>Logistics of the Program</vt:lpstr>
      <vt:lpstr>Assignments</vt:lpstr>
      <vt:lpstr>Example of Assignments</vt:lpstr>
      <vt:lpstr>Application Process</vt:lpstr>
      <vt:lpstr>Timelines</vt:lpstr>
      <vt:lpstr>Questions?</vt:lpstr>
    </vt:vector>
  </TitlesOfParts>
  <Company>UCHC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Lutz, Tara</dc:creator>
  <cp:lastModifiedBy>DeMichiel,Paula J.</cp:lastModifiedBy>
  <cp:revision>180</cp:revision>
  <cp:lastPrinted>2024-02-22T18:17:43Z</cp:lastPrinted>
  <dcterms:created xsi:type="dcterms:W3CDTF">2014-04-25T18:15:14Z</dcterms:created>
  <dcterms:modified xsi:type="dcterms:W3CDTF">2024-02-22T19:36:43Z</dcterms:modified>
</cp:coreProperties>
</file>